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y="5143500" cx="9144000"/>
  <p:notesSz cx="6858000" cy="9144000"/>
  <p:embeddedFontLst>
    <p:embeddedFont>
      <p:font typeface="Roboto"/>
      <p:regular r:id="rId27"/>
      <p:bold r:id="rId28"/>
      <p:italic r:id="rId29"/>
      <p:boldItalic r:id="rId30"/>
    </p:embeddedFont>
    <p:embeddedFont>
      <p:font typeface="Old Standard TT"/>
      <p:regular r:id="rId31"/>
      <p:bold r:id="rId32"/>
      <p:italic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font" Target="fonts/Roboto-bold.fntdata"/><Relationship Id="rId27" Type="http://schemas.openxmlformats.org/officeDocument/2006/relationships/font" Target="fonts/Robot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Roboto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OldStandardTT-regular.fntdata"/><Relationship Id="rId30" Type="http://schemas.openxmlformats.org/officeDocument/2006/relationships/font" Target="fonts/Roboto-boldItalic.fntdata"/><Relationship Id="rId11" Type="http://schemas.openxmlformats.org/officeDocument/2006/relationships/slide" Target="slides/slide7.xml"/><Relationship Id="rId33" Type="http://schemas.openxmlformats.org/officeDocument/2006/relationships/font" Target="fonts/OldStandardTT-italic.fntdata"/><Relationship Id="rId10" Type="http://schemas.openxmlformats.org/officeDocument/2006/relationships/slide" Target="slides/slide6.xml"/><Relationship Id="rId32" Type="http://schemas.openxmlformats.org/officeDocument/2006/relationships/font" Target="fonts/OldStandardTT-bold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8ec93ecb67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8ec93ecb6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8ec93ecb67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8ec93ecb67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8ec93ecb67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8ec93ecb67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8ec93ecb67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8ec93ecb67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8ec93ecb67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8ec93ecb67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8ec93ecb67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8ec93ecb67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8ec93ecb67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8ec93ecb67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8ec93ecb67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8ec93ecb67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8ec93ecb67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8ec93ecb67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8ec93ecb67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8ec93ecb67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c41b62b79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c41b62b79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8ec93ecb67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8ec93ecb67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8ec93ec9c3_0_10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8ec93ec9c3_0_10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8c41b62b79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8c41b62b79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c41b62b79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c41b62b79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ec93ecb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ec93ecb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ec93ecb6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ec93ecb6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8ec93ecb67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8ec93ecb67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8ec93ecb6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8ec93ecb6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8ec93ecb67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8ec93ecb67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8ec93ecb67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8ec93ecb67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s://en.wikipedia.org/wiki/Democracy_and_Education" TargetMode="External"/><Relationship Id="rId4" Type="http://schemas.openxmlformats.org/officeDocument/2006/relationships/hyperlink" Target="https://www.amazon.com/Dewey-Political-Writings-Hackett-Classics/dp/0872201902" TargetMode="External"/><Relationship Id="rId5" Type="http://schemas.openxmlformats.org/officeDocument/2006/relationships/hyperlink" Target="http://drive.google.com/file/d/1U_IHYGENcVqNLDL8RqMCSnBrK7lZLAeZ/view" TargetMode="External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6000" y="126000"/>
            <a:ext cx="9012000" cy="15228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>
                <a:solidFill>
                  <a:srgbClr val="000000"/>
                </a:solidFill>
              </a:rPr>
              <a:t>KNOWLEDGE AND CURRICULUM</a:t>
            </a:r>
            <a:endParaRPr b="1" sz="41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 u="sng">
                <a:solidFill>
                  <a:srgbClr val="000000"/>
                </a:solidFill>
              </a:rPr>
              <a:t>Unit V - </a:t>
            </a:r>
            <a:r>
              <a:rPr b="1" lang="en" sz="2800" u="sng">
                <a:solidFill>
                  <a:srgbClr val="000000"/>
                </a:solidFill>
              </a:rPr>
              <a:t>Education and Democracy </a:t>
            </a:r>
            <a:endParaRPr b="1" sz="2800" u="sng">
              <a:solidFill>
                <a:srgbClr val="000000"/>
              </a:solidFill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480185"/>
            <a:ext cx="8118600" cy="152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D9D9D9"/>
                </a:solidFill>
              </a:rPr>
              <a:t>Dr.V.Regina</a:t>
            </a:r>
            <a:endParaRPr b="1"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Principal ,Asst,Professor of Biological Science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CSI Bishop Newbigin College of Education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No.109, Dr.Radhakrishnan salai, Mylapore, Chennai - 600004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7800" y="3574825"/>
            <a:ext cx="13335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Sources of multiculturalism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" name="Google Shape;127;p22"/>
          <p:cNvSpPr txBox="1"/>
          <p:nvPr/>
        </p:nvSpPr>
        <p:spPr>
          <a:xfrm>
            <a:off x="5285175" y="1566850"/>
            <a:ext cx="3000000" cy="18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EFEFE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Justice</a:t>
            </a:r>
            <a:endParaRPr sz="1200">
              <a:solidFill>
                <a:srgbClr val="EFEFE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EFEFE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Freedom</a:t>
            </a:r>
            <a:endParaRPr sz="1200">
              <a:solidFill>
                <a:srgbClr val="EFEFE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EFEFE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Tolerance </a:t>
            </a:r>
            <a:endParaRPr sz="1200">
              <a:solidFill>
                <a:srgbClr val="EFEFE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Multiculturalism  and Education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Google Shape;134;p23"/>
          <p:cNvSpPr txBox="1"/>
          <p:nvPr/>
        </p:nvSpPr>
        <p:spPr>
          <a:xfrm>
            <a:off x="5328050" y="1877600"/>
            <a:ext cx="3000000" cy="15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Equal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pluralism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 equality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23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Dimensions  of  Multiculturalism in Education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24"/>
          <p:cNvSpPr txBox="1"/>
          <p:nvPr/>
        </p:nvSpPr>
        <p:spPr>
          <a:xfrm>
            <a:off x="5274475" y="10717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Content integration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Knowledge construction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Prejudice reduction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Equity pedagogy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Empowering school culture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2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Goals of Multiculturalism education</a:t>
            </a:r>
            <a:endParaRPr b="1" sz="1200">
              <a:solidFill>
                <a:srgbClr val="07070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5338750" y="1897650"/>
            <a:ext cx="3000000" cy="13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 the knowledge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participate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 in action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" name="Google Shape;149;p2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6"/>
          <p:cNvSpPr txBox="1"/>
          <p:nvPr/>
        </p:nvSpPr>
        <p:spPr>
          <a:xfrm>
            <a:off x="622450" y="2325150"/>
            <a:ext cx="3202500" cy="493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Levels of approaches  in Multiculturalism In education</a:t>
            </a:r>
            <a:endParaRPr b="1" sz="1200">
              <a:solidFill>
                <a:srgbClr val="07070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p26"/>
          <p:cNvSpPr txBox="1"/>
          <p:nvPr/>
        </p:nvSpPr>
        <p:spPr>
          <a:xfrm>
            <a:off x="5338775" y="1438250"/>
            <a:ext cx="3000000" cy="20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Contribution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Additive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Transformation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 action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6" name="Google Shape;156;p2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Multicultural Education in India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27"/>
          <p:cNvSpPr txBox="1"/>
          <p:nvPr/>
        </p:nvSpPr>
        <p:spPr>
          <a:xfrm>
            <a:off x="5317325" y="1245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Justice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Equality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Fratanity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Renewed effort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Multilingual character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2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Citizenship Training - Introduction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" name="Google Shape;169;p28"/>
          <p:cNvSpPr txBox="1"/>
          <p:nvPr/>
        </p:nvSpPr>
        <p:spPr>
          <a:xfrm>
            <a:off x="5295900" y="13525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Thomas definition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Citizenship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civil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Legal status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" name="Google Shape;170;p2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General goals of Citizenship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29"/>
          <p:cNvSpPr txBox="1"/>
          <p:nvPr/>
        </p:nvSpPr>
        <p:spPr>
          <a:xfrm>
            <a:off x="5253025" y="10717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Community awareness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Responsibility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Economic productivity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Self-development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Reflective thinking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solving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 making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p2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/>
        </p:nvSpPr>
        <p:spPr>
          <a:xfrm>
            <a:off x="3049075" y="20782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Citizen And  Citizenship</a:t>
            </a:r>
            <a:endParaRPr b="1" sz="1200">
              <a:solidFill>
                <a:srgbClr val="07070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30"/>
          <p:cNvSpPr/>
          <p:nvPr/>
        </p:nvSpPr>
        <p:spPr>
          <a:xfrm>
            <a:off x="482645" y="1575175"/>
            <a:ext cx="1750200" cy="1726500"/>
          </a:xfrm>
          <a:prstGeom prst="flowChartConnector">
            <a:avLst/>
          </a:prstGeom>
          <a:noFill/>
          <a:ln cap="flat" cmpd="sng" w="28575">
            <a:solidFill>
              <a:srgbClr val="E0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30"/>
          <p:cNvSpPr/>
          <p:nvPr/>
        </p:nvSpPr>
        <p:spPr>
          <a:xfrm>
            <a:off x="944595" y="2441950"/>
            <a:ext cx="1750200" cy="1726500"/>
          </a:xfrm>
          <a:prstGeom prst="flowChartConnector">
            <a:avLst/>
          </a:prstGeom>
          <a:noFill/>
          <a:ln cap="flat" cmpd="sng" w="28575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30"/>
          <p:cNvSpPr txBox="1"/>
          <p:nvPr/>
        </p:nvSpPr>
        <p:spPr>
          <a:xfrm rot="988">
            <a:off x="547388" y="2029635"/>
            <a:ext cx="1043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EQUALITY</a:t>
            </a:r>
            <a:endParaRPr b="0" i="0" sz="1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6" name="Google Shape;186;p30"/>
          <p:cNvSpPr/>
          <p:nvPr/>
        </p:nvSpPr>
        <p:spPr>
          <a:xfrm>
            <a:off x="1489920" y="1575175"/>
            <a:ext cx="1750200" cy="1726500"/>
          </a:xfrm>
          <a:prstGeom prst="flowChartConnector">
            <a:avLst/>
          </a:prstGeom>
          <a:noFill/>
          <a:ln cap="flat" cmpd="sng" w="2857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ITIZENSHIP-PYRAMID-1200x900" id="187" name="Google Shape;187;p30"/>
          <p:cNvPicPr preferRelativeResize="0"/>
          <p:nvPr/>
        </p:nvPicPr>
        <p:blipFill rotWithShape="1">
          <a:blip r:embed="rId3">
            <a:alphaModFix/>
          </a:blip>
          <a:srcRect b="8561" l="7847" r="7585" t="6835"/>
          <a:stretch/>
        </p:blipFill>
        <p:spPr>
          <a:xfrm>
            <a:off x="5998845" y="1437640"/>
            <a:ext cx="3031500" cy="2452500"/>
          </a:xfrm>
          <a:prstGeom prst="triangle">
            <a:avLst>
              <a:gd fmla="val 50000" name="adj"/>
            </a:avLst>
          </a:prstGeom>
          <a:noFill/>
          <a:ln>
            <a:noFill/>
          </a:ln>
        </p:spPr>
      </p:pic>
      <p:sp>
        <p:nvSpPr>
          <p:cNvPr id="188" name="Google Shape;188;p30"/>
          <p:cNvSpPr txBox="1"/>
          <p:nvPr/>
        </p:nvSpPr>
        <p:spPr>
          <a:xfrm rot="988">
            <a:off x="2209263" y="2029635"/>
            <a:ext cx="1043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DIVERSITY</a:t>
            </a:r>
            <a:endParaRPr b="0" i="0" sz="1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9" name="Google Shape;189;p30"/>
          <p:cNvSpPr txBox="1"/>
          <p:nvPr/>
        </p:nvSpPr>
        <p:spPr>
          <a:xfrm rot="811">
            <a:off x="1201902" y="3529825"/>
            <a:ext cx="1271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COMMUNITY</a:t>
            </a:r>
            <a:endParaRPr b="0" i="0" sz="1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90" name="Google Shape;190;p30"/>
          <p:cNvCxnSpPr/>
          <p:nvPr/>
        </p:nvCxnSpPr>
        <p:spPr>
          <a:xfrm flipH="1" rot="10800000">
            <a:off x="1863770" y="2410435"/>
            <a:ext cx="1632600" cy="3195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91" name="Google Shape;191;p30"/>
          <p:cNvSpPr txBox="1"/>
          <p:nvPr/>
        </p:nvSpPr>
        <p:spPr>
          <a:xfrm>
            <a:off x="3240120" y="1755270"/>
            <a:ext cx="13929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" sz="15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CITIZENSHIP</a:t>
            </a:r>
            <a:endParaRPr b="1" i="0" sz="15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" name="Google Shape;192;p30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in citizenship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" name="Google Shape;198;p31"/>
          <p:cNvSpPr txBox="1"/>
          <p:nvPr/>
        </p:nvSpPr>
        <p:spPr>
          <a:xfrm>
            <a:off x="5357825" y="10717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Dynamic work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Debuts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Mock parliament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Excursion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Socialisation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SUPW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Camps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self-governance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Google Shape;199;p31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1136250" y="2314800"/>
            <a:ext cx="2233800" cy="51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2"/>
                </a:solidFill>
              </a:rPr>
              <a:t>Synopsis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5047050" y="846550"/>
            <a:ext cx="3471900" cy="32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Democracy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John Dewey’s concept of democracy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Democracy and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Citizenship training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Multiculturalism and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/>
          <p:nvPr/>
        </p:nvSpPr>
        <p:spPr>
          <a:xfrm>
            <a:off x="601000" y="2367900"/>
            <a:ext cx="3202500" cy="536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Measures for educating and training the students for democracy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" name="Google Shape;205;p32"/>
          <p:cNvSpPr txBox="1"/>
          <p:nvPr/>
        </p:nvSpPr>
        <p:spPr>
          <a:xfrm>
            <a:off x="5518550" y="118942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Self-governance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Group activities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Manual work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Equality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Individuality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 services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Camps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Community kitchen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Google Shape;206;p32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3"/>
          <p:cNvSpPr txBox="1"/>
          <p:nvPr>
            <p:ph type="title"/>
          </p:nvPr>
        </p:nvSpPr>
        <p:spPr>
          <a:xfrm>
            <a:off x="943375" y="2111200"/>
            <a:ext cx="2233800" cy="51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2"/>
                </a:solidFill>
              </a:rPr>
              <a:t>Conclusion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212" name="Google Shape;212;p33"/>
          <p:cNvSpPr txBox="1"/>
          <p:nvPr/>
        </p:nvSpPr>
        <p:spPr>
          <a:xfrm>
            <a:off x="4890000" y="460775"/>
            <a:ext cx="3982500" cy="40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“A great man is different from an eminent one in that he is ready to be the servant of the society”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Thus our society needs our contribution for transformation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Google Shape;213;p33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4"/>
          <p:cNvSpPr txBox="1"/>
          <p:nvPr>
            <p:ph type="title"/>
          </p:nvPr>
        </p:nvSpPr>
        <p:spPr>
          <a:xfrm>
            <a:off x="578075" y="454225"/>
            <a:ext cx="31653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/>
              <a:t>Suggestive Readings</a:t>
            </a:r>
            <a:endParaRPr b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</p:txBody>
      </p:sp>
      <p:sp>
        <p:nvSpPr>
          <p:cNvPr id="219" name="Google Shape;219;p34"/>
          <p:cNvSpPr txBox="1"/>
          <p:nvPr>
            <p:ph idx="1" type="body"/>
          </p:nvPr>
        </p:nvSpPr>
        <p:spPr>
          <a:xfrm>
            <a:off x="578075" y="1644075"/>
            <a:ext cx="7197300" cy="243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3"/>
              </a:rPr>
              <a:t>Dewey , John (1916) Democrary and education.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4"/>
              </a:rPr>
              <a:t>Morn’s Debra and shapiro , Ian (1993) /John Dewey “the political writings, Indiannoa polis IN.Hackett publishing company.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/>
              <a:t>Garrison , james W (1998) Democracy, scientific knowledge and teacher empowerment . Teachers college record 89(4), 487-504 </a:t>
            </a:r>
            <a:endParaRPr i="1" sz="12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20" name="Google Shape;220;p34" title="beethovens_silence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575500" y="4715725"/>
            <a:ext cx="230125" cy="230125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34"/>
          <p:cNvSpPr txBox="1"/>
          <p:nvPr/>
        </p:nvSpPr>
        <p:spPr>
          <a:xfrm>
            <a:off x="2398025" y="47343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/>
        </p:nvSpPr>
        <p:spPr>
          <a:xfrm>
            <a:off x="665300" y="101862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Objectives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665300" y="31051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Outcomes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4572000" y="981950"/>
            <a:ext cx="4572000" cy="11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ensure the explicit curriculum -  based components.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develops resources for learners and educators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appraises the educational experiences.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4572300" y="2790625"/>
            <a:ext cx="4572000" cy="14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Protects the humans rights of all citizens.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Responses citizenship training actively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Analyses equality, equity and harmony.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670797" y="951469"/>
            <a:ext cx="21582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4778625" y="1907403"/>
            <a:ext cx="4166100" cy="13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 the people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Political power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Freedom and equality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DEMOCRACY -Definition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DEMOCRACY -</a:t>
            </a: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Principles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1484630" y="168275"/>
            <a:ext cx="58749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sp>
        <p:nvSpPr>
          <p:cNvPr id="92" name="Google Shape;92;p17"/>
          <p:cNvSpPr txBox="1"/>
          <p:nvPr/>
        </p:nvSpPr>
        <p:spPr>
          <a:xfrm>
            <a:off x="4977910" y="1528375"/>
            <a:ext cx="4166100" cy="40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Rule of law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Freedom of speech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Respect of human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Enlightened citizen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/>
        </p:nvSpPr>
        <p:spPr>
          <a:xfrm>
            <a:off x="4977910" y="876195"/>
            <a:ext cx="4166100" cy="40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Equal opportunity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Compulsory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Government offices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Expansion of universities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Differently abled children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Adult education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Massive tasks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Obstacles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Rights and duties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DEMOCRACY - And education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Importance of Education in Democracy </a:t>
            </a: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4977890" y="902075"/>
            <a:ext cx="4166100" cy="4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Rights and duties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Brotherhood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Dignity of labour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Evaluation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Merits and demerits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 exploitation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Voter legislator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Laws of land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rights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/>
        </p:nvSpPr>
        <p:spPr>
          <a:xfrm>
            <a:off x="601000" y="2367900"/>
            <a:ext cx="3202500" cy="536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John dewey's concept of</a:t>
            </a:r>
            <a:endParaRPr b="1"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Democracy and education</a:t>
            </a: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20"/>
          <p:cNvSpPr txBox="1"/>
          <p:nvPr/>
        </p:nvSpPr>
        <p:spPr>
          <a:xfrm>
            <a:off x="5079225" y="1018000"/>
            <a:ext cx="3343200" cy="41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Hand-on learning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Mass education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Laboratory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Classroom 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Co-operative work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Informal education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i="0" lang="en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 beliefs</a:t>
            </a:r>
            <a:endParaRPr i="0" sz="1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20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Multiculturalism - Introduction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20" name="Google Shape;120;p21"/>
          <p:cNvSpPr txBox="1"/>
          <p:nvPr/>
        </p:nvSpPr>
        <p:spPr>
          <a:xfrm>
            <a:off x="5073575" y="1597053"/>
            <a:ext cx="4167000" cy="19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Different Culture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Cultural diversity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Valves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beliefs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21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